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50E35-C5E0-4CC4-8A51-F53ECFBCB5CC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68C72-FE31-48F2-8F17-D8BB0677266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58154-E324-40D4-B722-DD9B28EF2542}" type="slidenum">
              <a:rPr lang="sl-SI"/>
              <a:pPr/>
              <a:t>2</a:t>
            </a:fld>
            <a:endParaRPr lang="sl-SI"/>
          </a:p>
        </p:txBody>
      </p:sp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02C4E49-84C0-4D92-9901-7A75607BEF68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pPr>
              <a:spcBef>
                <a:spcPct val="0"/>
              </a:spcBef>
            </a:pPr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5DD4-F0D8-4CCD-B587-0AA739CEDB97}" type="datetimeFigureOut">
              <a:rPr lang="sl-SI" smtClean="0"/>
              <a:pPr/>
              <a:t>20.6.2013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5E95-EE0A-491D-87FC-4575BBBD669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2060"/>
                </a:solidFill>
              </a:rPr>
              <a:t/>
            </a:r>
            <a:br>
              <a:rPr lang="sl-SI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PROBLEMATIKA VOŽENJ V NARAVNEM OKOLJU: </a:t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t-BR" sz="2000" b="1" i="1" dirty="0">
                <a:solidFill>
                  <a:srgbClr val="002060"/>
                </a:solidFill>
              </a:rPr>
              <a:t>»Imamo rešitve, toda ali imamo voljo</a:t>
            </a:r>
            <a:r>
              <a:rPr lang="pt-BR" sz="2000" b="1" i="1" dirty="0" smtClean="0">
                <a:solidFill>
                  <a:srgbClr val="002060"/>
                </a:solidFill>
              </a:rPr>
              <a:t>?«</a:t>
            </a:r>
            <a:endParaRPr lang="sl-SI" sz="2000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Dvonamenska raba planinskih poti</a:t>
            </a:r>
            <a:endParaRPr lang="sl-SI" dirty="0" smtClean="0">
              <a:solidFill>
                <a:srgbClr val="C00000"/>
              </a:solidFill>
            </a:endParaRPr>
          </a:p>
          <a:p>
            <a:endParaRPr lang="sl-SI" dirty="0" smtClean="0">
              <a:solidFill>
                <a:srgbClr val="C00000"/>
              </a:solidFill>
            </a:endParaRPr>
          </a:p>
          <a:p>
            <a:r>
              <a:rPr lang="sl-SI" sz="1900" dirty="0" smtClean="0">
                <a:solidFill>
                  <a:srgbClr val="C00000"/>
                </a:solidFill>
              </a:rPr>
              <a:t>Irena </a:t>
            </a:r>
            <a:r>
              <a:rPr lang="sl-SI" sz="1900" dirty="0">
                <a:solidFill>
                  <a:srgbClr val="C00000"/>
                </a:solidFill>
              </a:rPr>
              <a:t>Mrak, </a:t>
            </a:r>
            <a:r>
              <a:rPr lang="sl-SI" sz="1900" dirty="0" smtClean="0">
                <a:solidFill>
                  <a:srgbClr val="C00000"/>
                </a:solidFill>
              </a:rPr>
              <a:t>Komisija </a:t>
            </a:r>
            <a:r>
              <a:rPr lang="sl-SI" sz="1900" dirty="0">
                <a:solidFill>
                  <a:srgbClr val="C00000"/>
                </a:solidFill>
              </a:rPr>
              <a:t>za varstvo gorske </a:t>
            </a:r>
            <a:r>
              <a:rPr lang="sl-SI" sz="1900" dirty="0" smtClean="0">
                <a:solidFill>
                  <a:srgbClr val="C00000"/>
                </a:solidFill>
              </a:rPr>
              <a:t>narave, PZS</a:t>
            </a:r>
          </a:p>
          <a:p>
            <a:endParaRPr lang="sl-SI" sz="1900" dirty="0">
              <a:solidFill>
                <a:srgbClr val="C00000"/>
              </a:solidFill>
            </a:endParaRPr>
          </a:p>
          <a:p>
            <a:endParaRPr lang="sl-SI" sz="1900" dirty="0" smtClean="0">
              <a:solidFill>
                <a:srgbClr val="C00000"/>
              </a:solidFill>
            </a:endParaRPr>
          </a:p>
          <a:p>
            <a:endParaRPr lang="sl-SI" sz="1900" dirty="0">
              <a:solidFill>
                <a:srgbClr val="C00000"/>
              </a:solidFill>
            </a:endParaRPr>
          </a:p>
        </p:txBody>
      </p:sp>
      <p:pic>
        <p:nvPicPr>
          <p:cNvPr id="4" name="Slika 3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7164" cy="134076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419872" y="5733256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rgbClr val="002060"/>
                </a:solidFill>
              </a:rPr>
              <a:t>20. 6. 2013, Državni svet RS</a:t>
            </a:r>
            <a:endParaRPr lang="sl-SI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ODLAGA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208" name="Group 640"/>
          <p:cNvGraphicFramePr>
            <a:graphicFrameLocks noGrp="1"/>
          </p:cNvGraphicFramePr>
          <p:nvPr/>
        </p:nvGraphicFramePr>
        <p:xfrm>
          <a:off x="179389" y="357188"/>
          <a:ext cx="8785101" cy="6544967"/>
        </p:xfrm>
        <a:graphic>
          <a:graphicData uri="http://schemas.openxmlformats.org/drawingml/2006/table">
            <a:tbl>
              <a:tblPr/>
              <a:tblGrid>
                <a:gridCol w="2197069"/>
                <a:gridCol w="2195481"/>
                <a:gridCol w="2197069"/>
                <a:gridCol w="2195482"/>
              </a:tblGrid>
              <a:tr h="519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 površju in v podzemlju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na/v vodi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 zraku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mešano: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 površju/na in v vodi/v zraku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planinarjenje/gorništvo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jadranje na deski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jadralno padalstvo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spoznavanje drugih kultur 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alpinizem/plezanje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križarjenje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padalstvo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naravovarstvene odprave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hoja po brezpotjih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soteskanje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poleti z zmaji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opazovanje divjih živali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gorsko/turno  kolesarjenje</a:t>
                      </a:r>
                      <a:endParaRPr kumimoji="0" lang="sl-SI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potapljanje (na dah)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jadralno letalstvo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hedonistična potovanja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hoja po zavarovanih poteh </a:t>
                      </a:r>
                      <a:r>
                        <a:rPr kumimoji="0" lang="sl-SI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sl-SI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Via</a:t>
                      </a:r>
                      <a:r>
                        <a:rPr kumimoji="0" lang="sl-SI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l-SI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Ferrata</a:t>
                      </a:r>
                      <a:r>
                        <a:rPr kumimoji="0" lang="sl-SI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jadranje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skok z elastiko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tematska izven sezonska potovanja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jahanje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vožnja s kajaki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skoki s klifov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doživljajsko </a:t>
                      </a:r>
                      <a:r>
                        <a:rPr kumimoji="0" lang="sl-SI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planinarjneje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jamarstvo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vožnja s kanuji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poleti z ultralahkimi plovili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potovanja duhovnih razodetij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doživljanje divjine, narave, naravnega okolja</a:t>
                      </a:r>
                      <a:endParaRPr kumimoji="0" lang="sl-S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smučanje na vodi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vožnja z balonom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doživljajska tekmovanja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krpljanje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potapljanje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lov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deskanje na vodi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5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orientacijski pohodi in tekmovanja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rafting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vožnje s pasjimi vpregami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smučanje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deskanje na snegu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spust ob vrvi</a:t>
                      </a:r>
                      <a:endParaRPr kumimoji="0" lang="sl-S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vožnja s štirikolesniki</a:t>
                      </a:r>
                      <a:endParaRPr kumimoji="0" lang="sl-S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vožnja z motorji</a:t>
                      </a:r>
                      <a:endParaRPr kumimoji="0" lang="sl-S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3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vožnja z motornimi sanmi</a:t>
                      </a:r>
                      <a:endParaRPr kumimoji="0" lang="sl-S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4648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Vir: </a:t>
                      </a:r>
                      <a:r>
                        <a:rPr kumimoji="0" lang="sl-SI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Pomfret</a:t>
                      </a:r>
                      <a:r>
                        <a:rPr kumimoji="0" lang="sl-S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, 2004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513" name="Picture 634" descr="adventure-s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2095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4" name="Picture 635" descr="img_04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550" y="3356992"/>
            <a:ext cx="19494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5" name="Picture 636" descr="news-graphics-2007-_638619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445224"/>
            <a:ext cx="2305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6" name="Picture 637" descr="paraglid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429000"/>
            <a:ext cx="23288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7" name="Picture 638" descr="scubagirl_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4797425"/>
            <a:ext cx="21955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18" name="Picture 639" descr="stephen_big_loop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157192"/>
            <a:ext cx="237648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nad kavarjevo klopc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Slika 2" descr="IMG_2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4" name="Slika 3" descr="DSC_0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pic>
        <p:nvPicPr>
          <p:cNvPr id="5" name="Slika 4" descr="y1pxfWAnw8tNiRJsZdRIJk_1wqXsu2-LLb57Kj6-1y3L4vXw5ioXnDzUeOZSJsm1cQMFe8hPnlYUq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764704"/>
            <a:ext cx="5458927" cy="4104456"/>
          </a:xfrm>
          <a:prstGeom prst="rect">
            <a:avLst/>
          </a:prstGeom>
        </p:spPr>
      </p:pic>
      <p:pic>
        <p:nvPicPr>
          <p:cNvPr id="6" name="Slika 5" descr="DarilniBon2012Ban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8842" y="0"/>
            <a:ext cx="4546315" cy="6858000"/>
          </a:xfrm>
          <a:prstGeom prst="rect">
            <a:avLst/>
          </a:prstGeom>
        </p:spPr>
      </p:pic>
      <p:pic>
        <p:nvPicPr>
          <p:cNvPr id="7" name="Slika 6" descr="DSC_01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503040" y="548680"/>
            <a:ext cx="8640960" cy="659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MERILA ZA DVONAMENSKO RABO PLANINSKIH POTI 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(sprejeta 7. 3. 2013, UO PZS)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IZHODIŠČA</a:t>
            </a: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Po vseh prometnicah, ki so </a:t>
            </a:r>
            <a:r>
              <a:rPr lang="sl-SI" b="1" dirty="0" smtClean="0">
                <a:solidFill>
                  <a:srgbClr val="002060"/>
                </a:solidFill>
              </a:rPr>
              <a:t>grajene za vožnjo </a:t>
            </a:r>
            <a:r>
              <a:rPr lang="sl-SI" dirty="0" smtClean="0">
                <a:solidFill>
                  <a:srgbClr val="002060"/>
                </a:solidFill>
              </a:rPr>
              <a:t>in kjer s predpisi, ki urejajo ohranjanje narave, gozdarstvo in lovstvo ni prepovedano, je </a:t>
            </a:r>
            <a:r>
              <a:rPr lang="sl-SI" b="1" dirty="0" smtClean="0">
                <a:solidFill>
                  <a:srgbClr val="002060"/>
                </a:solidFill>
              </a:rPr>
              <a:t>vožnja s kolesi dovoljena</a:t>
            </a:r>
            <a:r>
              <a:rPr lang="sl-SI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Poti, ki ne potekajo po poljskih poteh ali gozdnih prometnicah so </a:t>
            </a:r>
            <a:r>
              <a:rPr lang="sl-SI" b="1" dirty="0" smtClean="0">
                <a:solidFill>
                  <a:srgbClr val="002060"/>
                </a:solidFill>
              </a:rPr>
              <a:t>zaprte za kolesarje</a:t>
            </a:r>
            <a:r>
              <a:rPr lang="sl-SI" dirty="0" smtClean="0">
                <a:solidFill>
                  <a:srgbClr val="002060"/>
                </a:solidFill>
              </a:rPr>
              <a:t>, razen tiste, za katere na predlog skrbnika poti strokovni odbor za izvajanje kriterijev o dvonamenski rabi planinskih poti oceni, da izpolnjujejo pogoje za dvonamensko rabo. </a:t>
            </a:r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877272"/>
            <a:ext cx="1907704" cy="80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03040" y="548680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MERILA ZA DVONAMENSKO RABO PLANINSKIH POTI 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(sprejeta 7. 3. 2013, UO PZS)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002060"/>
                </a:solidFill>
              </a:rPr>
              <a:t>Vožnje s kolesi niso dovoljene: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 po brezpotjih; tudi po vodotokih,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 po planinskih poteh nad gozdno mejo (visokogorje), razen po obstoječih prometnicah (ceste in traktorske poti),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po planinskih poteh čez barja in mokrišča ter po sipkem-nestabilnem terenu,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po planinskih poteh, ki so obremenjene z množičnim pohodništvom,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po planinskih poteh z vgrajenimi kovinskimi in lesenimi varovali,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v zavarovanih območjih, razen na poteh, namenjenih kolesarjem.</a:t>
            </a:r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endParaRPr lang="sl-SI" dirty="0" smtClean="0"/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Slika 2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877272"/>
            <a:ext cx="1907704" cy="80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302359"/>
            <a:ext cx="864096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MERILA ZA DVONAMENSKO RABO PLANINSKIH POTI 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(sprejeta 7. 3. 2013, UO PZS)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sl-SI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002060"/>
                </a:solidFill>
              </a:rPr>
              <a:t>Tehnični kriteriji</a:t>
            </a:r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 </a:t>
            </a:r>
            <a:r>
              <a:rPr lang="sl-SI" b="1" dirty="0" smtClean="0">
                <a:solidFill>
                  <a:srgbClr val="C00000"/>
                </a:solidFill>
              </a:rPr>
              <a:t>Svetla širina poti</a:t>
            </a:r>
            <a:r>
              <a:rPr lang="sl-SI" dirty="0" smtClean="0">
                <a:solidFill>
                  <a:srgbClr val="002060"/>
                </a:solidFill>
              </a:rPr>
              <a:t>: pot je prečno izkrčena v širini najmanj 1,5 m, na nevarno izpostavljenih odsekih tudi več, lahko je prečno zmerno nagnjena, njena hodna površina je lahko bistveno ožja od 1,5 m.</a:t>
            </a:r>
          </a:p>
          <a:p>
            <a:pPr>
              <a:lnSpc>
                <a:spcPct val="150000"/>
              </a:lnSpc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 </a:t>
            </a:r>
            <a:r>
              <a:rPr lang="sl-SI" b="1" dirty="0" smtClean="0">
                <a:solidFill>
                  <a:srgbClr val="C00000"/>
                </a:solidFill>
              </a:rPr>
              <a:t>Naklon poti</a:t>
            </a:r>
            <a:r>
              <a:rPr lang="sl-SI" dirty="0" smtClean="0">
                <a:solidFill>
                  <a:srgbClr val="002060"/>
                </a:solidFill>
              </a:rPr>
              <a:t>: v povprečju </a:t>
            </a:r>
            <a:r>
              <a:rPr lang="sl-SI" b="1" dirty="0" smtClean="0">
                <a:solidFill>
                  <a:srgbClr val="002060"/>
                </a:solidFill>
              </a:rPr>
              <a:t>pod 20 %. 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pPr>
              <a:lnSpc>
                <a:spcPct val="150000"/>
              </a:lnSpc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Slika 2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055472"/>
            <a:ext cx="1907704" cy="802528"/>
          </a:xfrm>
          <a:prstGeom prst="rect">
            <a:avLst/>
          </a:prstGeom>
        </p:spPr>
      </p:pic>
      <p:pic>
        <p:nvPicPr>
          <p:cNvPr id="5" name="Slika 4" descr="Merila_za_dvonamensko_rabo_pl_poti_PRIMERNO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05678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Merila_za_dvonamensko_rabo_pl_poti_NEPRIMERNO1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05678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332656"/>
            <a:ext cx="864096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MERILA ZA DVONAMENSKO RABO PLANINSKIH POTI 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(sprejeta 7. 3. 2013, UO PZS)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Postopek pridobitve dvonamenske rabe:</a:t>
            </a: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predlog skrbnika poti,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strokovni odbor se opredeli do predloga (terenski ogled),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mnenje za podelitev dvonamenske rabe  potrdi UO PZS,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dvonamenska raba se planinski poti podeli za določen čas 4 let (po tem obdobju se ponovno preveri izpolnjevanje meril),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po potrditvi na UO PZS sledi postopek za pridobitev dovoljenja za vožnjo z gorskimi kolesi po planinski poti s strani ministra, pristojnega za šport,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b="1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obvezno pisno obvestilo lastniku zemljišča,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vsaka dvonamenska planinska pot mora biti na začetku in na križiščih z drugimi potmi označena z ustreznim znakom za kolesarje.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l-SI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sl-SI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Slika 2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877272"/>
            <a:ext cx="1907704" cy="80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03040" y="548680"/>
            <a:ext cx="86409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MERILA ZA DVONAMENSKO RABO PLANINSKIH POTI 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(sprejeta 7. 3. 2013, UO PZS)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r>
              <a:rPr lang="sl-SI" b="1" dirty="0" smtClean="0">
                <a:solidFill>
                  <a:srgbClr val="002060"/>
                </a:solidFill>
              </a:rPr>
              <a:t>Pravila obnašanja (priporočila gorskim kolesarjem)</a:t>
            </a:r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Na dvonamenskih planinskih poteh imajo absolutno prednost pešci/pohodniki.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Pri srečevanju pohodnikov in kolesarjev so se kolesarji dolžni ustaviti in počakati, da gredo pohodniki mimo.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Še posebej obzirni in previdni morajo biti kolesarji do pohodnikov z otroki.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Kadar se kolesarji približujejo pešcem/pohodnikom od zadaj, so jih dolžni pravočasno glasno opozoriti.</a:t>
            </a:r>
          </a:p>
          <a:p>
            <a:pPr>
              <a:buFont typeface="Wingdings" pitchFamily="2" charset="2"/>
              <a:buChar char="§"/>
            </a:pPr>
            <a:endParaRPr lang="sl-SI" dirty="0" smtClean="0"/>
          </a:p>
          <a:p>
            <a:endParaRPr lang="sl-SI" dirty="0" smtClean="0"/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Slika 2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877272"/>
            <a:ext cx="1907704" cy="80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03040" y="548681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TRENUTNO STANJE </a:t>
            </a:r>
          </a:p>
          <a:p>
            <a:endParaRPr lang="sl-SI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 </a:t>
            </a:r>
            <a:r>
              <a:rPr lang="sl-SI" b="1" dirty="0" smtClean="0">
                <a:solidFill>
                  <a:srgbClr val="002060"/>
                </a:solidFill>
              </a:rPr>
              <a:t>izbrani dve vzorčni poti  </a:t>
            </a:r>
            <a:r>
              <a:rPr lang="sl-SI" dirty="0" smtClean="0">
                <a:solidFill>
                  <a:srgbClr val="002060"/>
                </a:solidFill>
              </a:rPr>
              <a:t>(predlog skrbnika, terenski ogled strokovne skupine)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sl-SI" dirty="0" smtClean="0">
                <a:solidFill>
                  <a:srgbClr val="002060"/>
                </a:solidFill>
              </a:rPr>
              <a:t> OPD Koper: Kubed – Lačna – Kuk – Dvori - Sv. </a:t>
            </a:r>
            <a:r>
              <a:rPr lang="sl-SI" dirty="0" err="1" smtClean="0">
                <a:solidFill>
                  <a:srgbClr val="002060"/>
                </a:solidFill>
              </a:rPr>
              <a:t>Kvirik</a:t>
            </a:r>
            <a:r>
              <a:rPr lang="sl-SI" dirty="0" smtClean="0">
                <a:solidFill>
                  <a:srgbClr val="002060"/>
                </a:solidFill>
              </a:rPr>
              <a:t> – Gračišče – Kubed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sl-SI" dirty="0" smtClean="0">
                <a:solidFill>
                  <a:srgbClr val="002060"/>
                </a:solidFill>
              </a:rPr>
              <a:t> PD Litija: </a:t>
            </a:r>
            <a:r>
              <a:rPr lang="sl-SI" dirty="0" err="1" smtClean="0">
                <a:solidFill>
                  <a:srgbClr val="002060"/>
                </a:solidFill>
              </a:rPr>
              <a:t>Bogenšperk</a:t>
            </a:r>
            <a:r>
              <a:rPr lang="sl-SI" dirty="0" smtClean="0">
                <a:solidFill>
                  <a:srgbClr val="002060"/>
                </a:solidFill>
              </a:rPr>
              <a:t> - Kostrevnica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l-SI" dirty="0" smtClean="0">
                <a:solidFill>
                  <a:srgbClr val="002060"/>
                </a:solidFill>
              </a:rPr>
              <a:t> </a:t>
            </a:r>
            <a:r>
              <a:rPr lang="sl-SI" b="1" dirty="0" smtClean="0">
                <a:solidFill>
                  <a:srgbClr val="002060"/>
                </a:solidFill>
              </a:rPr>
              <a:t>začet postopek za registracijo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l-SI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sl-SI" b="1" dirty="0" smtClean="0">
              <a:solidFill>
                <a:srgbClr val="002060"/>
              </a:solidFill>
            </a:endParaRPr>
          </a:p>
          <a:p>
            <a:endParaRPr lang="sl-SI" b="1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>
              <a:solidFill>
                <a:srgbClr val="00206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Slika 2" descr="Znak 120 let PZS - levo - barvni -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877272"/>
            <a:ext cx="1907704" cy="80252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987824" y="3429000"/>
            <a:ext cx="3268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rgbClr val="C00000"/>
                </a:solidFill>
              </a:rPr>
              <a:t>STANJE NA TERENU PA…</a:t>
            </a:r>
          </a:p>
          <a:p>
            <a:endParaRPr lang="sl-SI" sz="2400" dirty="0"/>
          </a:p>
        </p:txBody>
      </p:sp>
      <p:pic>
        <p:nvPicPr>
          <p:cNvPr id="5" name="Slika 4" descr="Oglasi%20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12776"/>
            <a:ext cx="2437116" cy="4087445"/>
          </a:xfrm>
          <a:prstGeom prst="rect">
            <a:avLst/>
          </a:prstGeom>
        </p:spPr>
      </p:pic>
      <p:pic>
        <p:nvPicPr>
          <p:cNvPr id="6" name="Slika 5" descr="specialized_outdoorfrea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268760"/>
            <a:ext cx="4651386" cy="349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583</Words>
  <Application>Microsoft Office PowerPoint</Application>
  <PresentationFormat>Diaprojekcija na zaslonu (4:3)</PresentationFormat>
  <Paragraphs>153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  PROBLEMATIKA VOŽENJ V NARAVNEM OKOLJU:  »Imamo rešitve, toda ali imamo voljo?«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90</cp:revision>
  <dcterms:created xsi:type="dcterms:W3CDTF">2013-06-18T18:06:57Z</dcterms:created>
  <dcterms:modified xsi:type="dcterms:W3CDTF">2013-06-20T04:07:15Z</dcterms:modified>
</cp:coreProperties>
</file>